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T Serif"/>
      <p:regular r:id="rId17"/>
    </p:embeddedFont>
    <p:embeddedFont>
      <p:font typeface="PT Serif"/>
      <p:regular r:id="rId18"/>
    </p:embeddedFont>
    <p:embeddedFont>
      <p:font typeface="PT Serif"/>
      <p:regular r:id="rId19"/>
    </p:embeddedFont>
    <p:embeddedFont>
      <p:font typeface="PT Serif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1137" y="1216343"/>
            <a:ext cx="7634526" cy="2929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Market Analysis of Top 500 Companies in India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41137" y="4469011"/>
            <a:ext cx="7506057" cy="566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Competitive Insights and Key Metrics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41137" y="5358527"/>
            <a:ext cx="7634526" cy="103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comprehensive analysis delves into the market capitalization and quarterly sales of India's top 500 companies. It provides valuable insights for strategic business and investment decisions in the Indian market.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6241137" y="6652022"/>
            <a:ext cx="344924" cy="344924"/>
          </a:xfrm>
          <a:prstGeom prst="roundRect">
            <a:avLst>
              <a:gd name="adj" fmla="val 26507537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757" y="6659642"/>
            <a:ext cx="329684" cy="32968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693813" y="6635829"/>
            <a:ext cx="2675573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383838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Sudarshan Nayak</a:t>
            </a:r>
            <a:endParaRPr lang="en-US"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46415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Conclusion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6350437" y="2304336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24506" y="2387560"/>
            <a:ext cx="207288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3050" dirty="0"/>
          </a:p>
        </p:txBody>
      </p:sp>
      <p:sp>
        <p:nvSpPr>
          <p:cNvPr id="6" name="Text 3"/>
          <p:cNvSpPr/>
          <p:nvPr/>
        </p:nvSpPr>
        <p:spPr>
          <a:xfrm>
            <a:off x="7152680" y="2304336"/>
            <a:ext cx="347912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Comprehensive Insights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7152680" y="2857500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analysis provides a detailed snapshot of India's top 500 companies' competitive landscape.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17206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6524506" y="4255294"/>
            <a:ext cx="207288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3050" dirty="0"/>
          </a:p>
        </p:txBody>
      </p:sp>
      <p:sp>
        <p:nvSpPr>
          <p:cNvPr id="10" name="Text 7"/>
          <p:cNvSpPr/>
          <p:nvPr/>
        </p:nvSpPr>
        <p:spPr>
          <a:xfrm>
            <a:off x="7152680" y="4172069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Strategic Value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7152680" y="472523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Valuable insights guide strategic investment and business growth decisions in the Indian market.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603980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6524506" y="6123027"/>
            <a:ext cx="207288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3050" dirty="0"/>
          </a:p>
        </p:txBody>
      </p:sp>
      <p:sp>
        <p:nvSpPr>
          <p:cNvPr id="14" name="Text 11"/>
          <p:cNvSpPr/>
          <p:nvPr/>
        </p:nvSpPr>
        <p:spPr>
          <a:xfrm>
            <a:off x="7152680" y="6039803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Future Directions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7152680" y="6592967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longitudinal study of growth trends could forecast future market leaders and emerging sectors.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134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3677" y="3676412"/>
            <a:ext cx="6328410" cy="790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49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Introduction</a:t>
            </a:r>
            <a:endParaRPr lang="en-US" sz="4950" dirty="0"/>
          </a:p>
        </p:txBody>
      </p:sp>
      <p:sp>
        <p:nvSpPr>
          <p:cNvPr id="4" name="Shape 1"/>
          <p:cNvSpPr/>
          <p:nvPr/>
        </p:nvSpPr>
        <p:spPr>
          <a:xfrm>
            <a:off x="843677" y="5100042"/>
            <a:ext cx="542330" cy="54233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13579" y="5181362"/>
            <a:ext cx="202406" cy="379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2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2950" dirty="0"/>
          </a:p>
        </p:txBody>
      </p:sp>
      <p:sp>
        <p:nvSpPr>
          <p:cNvPr id="6" name="Text 3"/>
          <p:cNvSpPr/>
          <p:nvPr/>
        </p:nvSpPr>
        <p:spPr>
          <a:xfrm>
            <a:off x="1626989" y="5100042"/>
            <a:ext cx="3164205" cy="395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Objective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1626989" y="5640110"/>
            <a:ext cx="3370421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analysis aims to uncover market trends and identify industry leaders among India's top 500 companies.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8393" y="5100042"/>
            <a:ext cx="542330" cy="54233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5408295" y="5181362"/>
            <a:ext cx="202406" cy="379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2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2950" dirty="0"/>
          </a:p>
        </p:txBody>
      </p:sp>
      <p:sp>
        <p:nvSpPr>
          <p:cNvPr id="10" name="Text 7"/>
          <p:cNvSpPr/>
          <p:nvPr/>
        </p:nvSpPr>
        <p:spPr>
          <a:xfrm>
            <a:off x="6021705" y="5100042"/>
            <a:ext cx="3164205" cy="395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Problem Statement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6021705" y="5640110"/>
            <a:ext cx="3370421" cy="1928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In-depth competitive analysis is crucial for informed business strategies and investment choices in India's dynamic market.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3109" y="5100042"/>
            <a:ext cx="542330" cy="54233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9803011" y="5181362"/>
            <a:ext cx="202406" cy="379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2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2950" dirty="0"/>
          </a:p>
        </p:txBody>
      </p:sp>
      <p:sp>
        <p:nvSpPr>
          <p:cNvPr id="14" name="Text 11"/>
          <p:cNvSpPr/>
          <p:nvPr/>
        </p:nvSpPr>
        <p:spPr>
          <a:xfrm>
            <a:off x="10416421" y="5100042"/>
            <a:ext cx="3164205" cy="395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Approach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10416421" y="5640110"/>
            <a:ext cx="3370421" cy="1928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We'll examine market capitalization and quarterly sales to provide a comprehensive view of company performance.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74081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Dataset Overview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3601164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Dataset Scope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4253032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analysis covers 500 top Indian companies, focusing on market capitalization and quarterly sales figures.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601164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Analysis Goals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5372695" y="4253032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aim to rank companies, identify industry leaders, and uncover significant market trends and patterns.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601164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Data Integrity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9881354" y="4253032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Rigorous data cleaning and validation ensure the accuracy and reliability of our insights and conclusions.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45550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Key Metrics Summary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6350437" y="2725817"/>
            <a:ext cx="7415927" cy="3958114"/>
          </a:xfrm>
          <a:prstGeom prst="roundRect">
            <a:avLst>
              <a:gd name="adj" fmla="val 936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677" y="2741057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2493" y="2896791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Companies Analyzed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0309027" y="2896791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489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65677" y="3447574"/>
            <a:ext cx="73854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612493" y="3603308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Market Cap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0309027" y="3603308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₹27,708.96 Crores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65677" y="4154091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612493" y="4309824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Market Cap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10309027" y="4309824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₹5,83,436.72 Crores (Reliance Industries)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6365677" y="5255657"/>
            <a:ext cx="73854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612493" y="5411391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Quarterly Sales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0309027" y="5411391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₹3,644.12 Crores</a:t>
            </a:r>
            <a:endParaRPr lang="en-US" sz="1900" dirty="0"/>
          </a:p>
        </p:txBody>
      </p:sp>
      <p:sp>
        <p:nvSpPr>
          <p:cNvPr id="17" name="Shape 14"/>
          <p:cNvSpPr/>
          <p:nvPr/>
        </p:nvSpPr>
        <p:spPr>
          <a:xfrm>
            <a:off x="6365677" y="5962174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612493" y="6117908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Maximum Quarterly Sales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10309027" y="6117908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₹1,10,666.93 Crores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4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9488" y="526018"/>
            <a:ext cx="5050036" cy="627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Market Cap Categories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69488" y="1440656"/>
            <a:ext cx="7805023" cy="1423273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860703" y="1631871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Very Large Cap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860703" y="2060496"/>
            <a:ext cx="7422594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Above ₹5,00,000 Crores. These giants dominate the market, driving significant value and influencing trends.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69488" y="3055144"/>
            <a:ext cx="7805023" cy="1423273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860703" y="3246358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Large Cap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860703" y="3674983"/>
            <a:ext cx="7422594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₹2,00,000–₹5,00,000 Crores. Established players with strong market presence and consistent performance.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9488" y="4669631"/>
            <a:ext cx="7805023" cy="1423273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860703" y="4860846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Medium Cap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860703" y="5289471"/>
            <a:ext cx="7422594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₹1,00,000–₹2,00,000 Crores. Growing companies with potential for significant market impact in the future.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69488" y="6284119"/>
            <a:ext cx="7805023" cy="1423273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860703" y="6475333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Small Cap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860703" y="6903958"/>
            <a:ext cx="7422594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Below ₹1,00,000 Crores. Numerous companies with high growth potential, offering diverse investment opportunities.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8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6882" y="602456"/>
            <a:ext cx="7610237" cy="1437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50"/>
              </a:lnSpc>
              <a:buNone/>
            </a:pPr>
            <a:r>
              <a:rPr lang="en-US" sz="45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Top Companies by Market Cap and Sales</a:t>
            </a:r>
            <a:endParaRPr lang="en-US" sz="4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882" y="2368868"/>
            <a:ext cx="1095494" cy="17528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90988" y="2587943"/>
            <a:ext cx="2875836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Market Cap Leaders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2190988" y="3078718"/>
            <a:ext cx="6186130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Reliance, TCS, HDFC Bank, ITC, and HDFC lead in market capitalization, showcasing investor confidence.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882" y="4121706"/>
            <a:ext cx="1095494" cy="17528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90988" y="4340781"/>
            <a:ext cx="2875836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Sales Champions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2190988" y="4831556"/>
            <a:ext cx="6186130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IOCL, Reliance, Tata Motors, BPCL, and HPCL top the list in quarterly sales performance.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82" y="5874544"/>
            <a:ext cx="1095494" cy="17528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90988" y="6093619"/>
            <a:ext cx="2875836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Dual Excellence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2190988" y="6584394"/>
            <a:ext cx="6186130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Companies ranking high in both metrics demonstrate strong market leadership and operational efficiency.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911" y="488275"/>
            <a:ext cx="7902178" cy="1163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High Market Cap, Low Sales Companies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911" y="1918335"/>
            <a:ext cx="443508" cy="4435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0911" y="2539246"/>
            <a:ext cx="2328386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ITC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20911" y="2936796"/>
            <a:ext cx="7902178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brand value and diversified portfolio contribute to high market capitalization despite lower sales.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11" y="4036695"/>
            <a:ext cx="443508" cy="4435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0911" y="4657606"/>
            <a:ext cx="2328386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Hindustan Unilever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20911" y="5055156"/>
            <a:ext cx="7902178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Consumer goods giant with established brand loyalty, driving high market value beyond sales figures.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911" y="6155055"/>
            <a:ext cx="443508" cy="4435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0911" y="6775966"/>
            <a:ext cx="2328386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ICICI Bank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20911" y="7173516"/>
            <a:ext cx="7902178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Financial services leader with significant growth potential, reflected in its high market capitalization.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0933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6145" y="2554367"/>
            <a:ext cx="5006816" cy="549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Market Cap to Sales Ratio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825818" y="3354943"/>
            <a:ext cx="22860" cy="4413647"/>
          </a:xfrm>
          <a:prstGeom prst="roundRect">
            <a:avLst>
              <a:gd name="adj" fmla="val 109890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1002744" y="3720227"/>
            <a:ext cx="586145" cy="22860"/>
          </a:xfrm>
          <a:prstGeom prst="roundRect">
            <a:avLst>
              <a:gd name="adj" fmla="val 109890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648891" y="3543300"/>
            <a:ext cx="376714" cy="376714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766882" y="3599736"/>
            <a:ext cx="140613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1758315" y="3522345"/>
            <a:ext cx="2198013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Ratio Significance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758315" y="3897392"/>
            <a:ext cx="12285940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Market Cap to Sales Ratio highlights companies with high market value relative to sales.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1002744" y="4865489"/>
            <a:ext cx="586145" cy="22860"/>
          </a:xfrm>
          <a:prstGeom prst="roundRect">
            <a:avLst>
              <a:gd name="adj" fmla="val 109890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648891" y="4688562"/>
            <a:ext cx="376714" cy="376714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766882" y="4744998"/>
            <a:ext cx="140613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1758315" y="4667607"/>
            <a:ext cx="2198013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Interpretation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1758315" y="5042654"/>
            <a:ext cx="12285940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high ratio suggests strong market confidence or strategic positioning in high-growth sectors.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1002744" y="6010751"/>
            <a:ext cx="586145" cy="22860"/>
          </a:xfrm>
          <a:prstGeom prst="roundRect">
            <a:avLst>
              <a:gd name="adj" fmla="val 109890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648891" y="5833824"/>
            <a:ext cx="376714" cy="376714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766882" y="5890260"/>
            <a:ext cx="140613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1758315" y="5812869"/>
            <a:ext cx="2198013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Leading Companies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1758315" y="6187916"/>
            <a:ext cx="12285940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Redington India and Rakesh Exports demonstrate exceptionally high Market Cap to Sales Ratios.</a:t>
            </a:r>
            <a:endParaRPr lang="en-US" sz="1300" dirty="0"/>
          </a:p>
        </p:txBody>
      </p:sp>
      <p:sp>
        <p:nvSpPr>
          <p:cNvPr id="20" name="Shape 17"/>
          <p:cNvSpPr/>
          <p:nvPr/>
        </p:nvSpPr>
        <p:spPr>
          <a:xfrm>
            <a:off x="1002744" y="7156013"/>
            <a:ext cx="586145" cy="22860"/>
          </a:xfrm>
          <a:prstGeom prst="roundRect">
            <a:avLst>
              <a:gd name="adj" fmla="val 109890"/>
            </a:avLst>
          </a:prstGeom>
          <a:solidFill>
            <a:srgbClr val="D8D4D4"/>
          </a:solidFill>
          <a:ln/>
        </p:spPr>
      </p:sp>
      <p:sp>
        <p:nvSpPr>
          <p:cNvPr id="21" name="Shape 18"/>
          <p:cNvSpPr/>
          <p:nvPr/>
        </p:nvSpPr>
        <p:spPr>
          <a:xfrm>
            <a:off x="648891" y="6979087"/>
            <a:ext cx="376714" cy="376714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22" name="Text 19"/>
          <p:cNvSpPr/>
          <p:nvPr/>
        </p:nvSpPr>
        <p:spPr>
          <a:xfrm>
            <a:off x="766882" y="7035522"/>
            <a:ext cx="140613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4</a:t>
            </a:r>
            <a:endParaRPr lang="en-US" sz="2050" dirty="0"/>
          </a:p>
        </p:txBody>
      </p:sp>
      <p:sp>
        <p:nvSpPr>
          <p:cNvPr id="23" name="Text 20"/>
          <p:cNvSpPr/>
          <p:nvPr/>
        </p:nvSpPr>
        <p:spPr>
          <a:xfrm>
            <a:off x="1758315" y="6958132"/>
            <a:ext cx="2399347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Investment Implications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1758315" y="7333178"/>
            <a:ext cx="12285940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Companies with high ratios may offer growth potential but require careful analysis of underlying factors.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03797"/>
            <a:ext cx="11957328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Findings and Strategic Recommendations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3230880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Key Findings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3882747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Very Large Cap companies dominate both Market Cap and Sales metrics.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154216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Small Cap segment offers diverse growth opportunities for investors.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372695" y="3230880"/>
            <a:ext cx="3898821" cy="8101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Investor Recommendations</a:t>
            </a:r>
            <a:endParaRPr lang="en-US" sz="2550" dirty="0"/>
          </a:p>
        </p:txBody>
      </p:sp>
      <p:sp>
        <p:nvSpPr>
          <p:cNvPr id="7" name="Text 5"/>
          <p:cNvSpPr/>
          <p:nvPr/>
        </p:nvSpPr>
        <p:spPr>
          <a:xfrm>
            <a:off x="5372695" y="4287798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companies with high Market Cap to Sales Ratios for potential growth opportunities.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881354" y="3230880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Business Strategies</a:t>
            </a:r>
            <a:endParaRPr lang="en-US" sz="2550" dirty="0"/>
          </a:p>
        </p:txBody>
      </p:sp>
      <p:sp>
        <p:nvSpPr>
          <p:cNvPr id="9" name="Text 7"/>
          <p:cNvSpPr/>
          <p:nvPr/>
        </p:nvSpPr>
        <p:spPr>
          <a:xfrm>
            <a:off x="9881354" y="3882747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Benchmark against top performers in your sector for competitive insights and growth strategies.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2024-11-04T02:45:22Z</dcterms:created>
  <dcterms:modified xsi:type="dcterms:W3CDTF">2024-11-04T02:45:22Z</dcterms:modified>
</cp:coreProperties>
</file>